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6" r:id="rId4"/>
    <p:sldId id="267" r:id="rId5"/>
    <p:sldId id="257" r:id="rId6"/>
    <p:sldId id="269" r:id="rId7"/>
    <p:sldId id="270" r:id="rId8"/>
    <p:sldId id="277" r:id="rId9"/>
    <p:sldId id="278" r:id="rId10"/>
    <p:sldId id="259" r:id="rId11"/>
    <p:sldId id="264" r:id="rId12"/>
    <p:sldId id="276" r:id="rId13"/>
    <p:sldId id="260" r:id="rId14"/>
    <p:sldId id="280" r:id="rId15"/>
    <p:sldId id="279" r:id="rId16"/>
    <p:sldId id="282" r:id="rId17"/>
    <p:sldId id="281" r:id="rId1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2931">
          <p15:clr>
            <a:srgbClr val="A4A3A4"/>
          </p15:clr>
        </p15:guide>
        <p15:guide id="4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595959"/>
    <a:srgbClr val="F26722"/>
    <a:srgbClr val="0D5592"/>
    <a:srgbClr val="049ABD"/>
    <a:srgbClr val="0099CC"/>
    <a:srgbClr val="006699"/>
    <a:srgbClr val="558ED5"/>
    <a:srgbClr val="978877"/>
    <a:srgbClr val="DB7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3" autoAdjust="0"/>
    <p:restoredTop sz="86396" autoAdjust="0"/>
  </p:normalViewPr>
  <p:slideViewPr>
    <p:cSldViewPr>
      <p:cViewPr varScale="1">
        <p:scale>
          <a:sx n="70" d="100"/>
          <a:sy n="70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-4668" y="-102"/>
      </p:cViewPr>
      <p:guideLst>
        <p:guide orient="horz" pos="3024"/>
        <p:guide orient="horz" pos="2931"/>
        <p:guide pos="2304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baseline="0" dirty="0" smtClean="0">
                <a:solidFill>
                  <a:schemeClr val="accent6"/>
                </a:solidFill>
                <a:effectLst/>
              </a:rPr>
              <a:t>Loss and Theft of devices is the biggest cause of incidents</a:t>
            </a:r>
            <a:endParaRPr lang="en-US" sz="1800" dirty="0" smtClean="0">
              <a:solidFill>
                <a:schemeClr val="accent6"/>
              </a:solidFill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chemeClr val="accent6"/>
                </a:solidFill>
              </a:rPr>
              <a:t>Sources </a:t>
            </a:r>
            <a:r>
              <a:rPr lang="en-US" sz="1400" dirty="0">
                <a:solidFill>
                  <a:schemeClr val="accent6"/>
                </a:solidFill>
              </a:rPr>
              <a:t>of HIPAA</a:t>
            </a:r>
            <a:r>
              <a:rPr lang="en-US" sz="1400" baseline="0" dirty="0">
                <a:solidFill>
                  <a:schemeClr val="accent6"/>
                </a:solidFill>
              </a:rPr>
              <a:t> Data Breaches 2010 to 2013 and Recommended </a:t>
            </a:r>
            <a:r>
              <a:rPr lang="en-US" sz="1400" baseline="0" dirty="0" smtClean="0">
                <a:solidFill>
                  <a:schemeClr val="accent6"/>
                </a:solidFill>
              </a:rPr>
              <a:t>Controls</a:t>
            </a:r>
            <a:endParaRPr lang="en-US" sz="1400" baseline="0" dirty="0">
              <a:solidFill>
                <a:schemeClr val="accent6"/>
              </a:solidFill>
            </a:endParaRPr>
          </a:p>
        </c:rich>
      </c:tx>
      <c:layout>
        <c:manualLayout>
          <c:xMode val="edge"/>
          <c:yMode val="edge"/>
          <c:x val="0.13210676649477571"/>
          <c:y val="8.30030548827745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532160469932765"/>
          <c:y val="0.24104768834127827"/>
          <c:w val="0.49171991257966124"/>
          <c:h val="0.677541162181809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0498912551517699"/>
                  <c:y val="0.1240464843210387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/>
                      <a:t>Hacking / IT</a:t>
                    </a:r>
                    <a:r>
                      <a:rPr lang="en-US" sz="1400" baseline="0" dirty="0" smtClean="0"/>
                      <a:t> Error</a:t>
                    </a:r>
                    <a:r>
                      <a:rPr lang="en-US" sz="1400" baseline="0" dirty="0"/>
                      <a:t>
</a:t>
                    </a:r>
                    <a:fld id="{A13CB38D-FCF7-498B-B2EC-1E091E96A51E}" type="PERCENTAGE">
                      <a:rPr lang="en-US" sz="1400" baseline="0"/>
                      <a:pPr>
                        <a:defRPr sz="14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357946793918592"/>
                      <c:h val="0.1424342105263157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smtClean="0"/>
                      <a:t>Insider Disclosure</a:t>
                    </a:r>
                    <a:r>
                      <a:rPr lang="en-US" baseline="0" dirty="0"/>
                      <a:t>
</a:t>
                    </a:r>
                    <a:fld id="{C26D2E2C-B231-49E3-ABDA-6CAB75687BEF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Sheet1!$H$6:$H$9</c:f>
              <c:strCache>
                <c:ptCount val="4"/>
                <c:pt idx="0">
                  <c:v>Hacking/IT Incident</c:v>
                </c:pt>
                <c:pt idx="1">
                  <c:v>Unauthorized Disclosure</c:v>
                </c:pt>
                <c:pt idx="2">
                  <c:v>Loss / Improper Disposal</c:v>
                </c:pt>
                <c:pt idx="3">
                  <c:v>Theft</c:v>
                </c:pt>
              </c:strCache>
            </c:strRef>
          </c:cat>
          <c:val>
            <c:numRef>
              <c:f>Sheet1!$I$6:$I$9</c:f>
              <c:numCache>
                <c:formatCode>General</c:formatCode>
                <c:ptCount val="4"/>
                <c:pt idx="0">
                  <c:v>54</c:v>
                </c:pt>
                <c:pt idx="1">
                  <c:v>127</c:v>
                </c:pt>
                <c:pt idx="2">
                  <c:v>99</c:v>
                </c:pt>
                <c:pt idx="3">
                  <c:v>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000" b="0" i="0" u="none" strike="noStrike" kern="1200" spc="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accent6"/>
                </a:solidFill>
              </a:rPr>
              <a:t>Loss</a:t>
            </a:r>
            <a:r>
              <a:rPr lang="en-US" sz="2000" baseline="0" dirty="0">
                <a:solidFill>
                  <a:schemeClr val="accent6"/>
                </a:solidFill>
              </a:rPr>
              <a:t> and theft occurs for all types of network equipment, each needs to be properly protected.  </a:t>
            </a:r>
            <a:endParaRPr lang="en-US" sz="2000" dirty="0">
              <a:solidFill>
                <a:schemeClr val="accent6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Sheet1!$B$22:$B$26</c:f>
              <c:strCache>
                <c:ptCount val="5"/>
                <c:pt idx="0">
                  <c:v>Desktop</c:v>
                </c:pt>
                <c:pt idx="1">
                  <c:v>Laptop</c:v>
                </c:pt>
                <c:pt idx="2">
                  <c:v>Phone / tablet</c:v>
                </c:pt>
                <c:pt idx="3">
                  <c:v>Server</c:v>
                </c:pt>
                <c:pt idx="4">
                  <c:v>Backup Media</c:v>
                </c:pt>
              </c:strCache>
            </c:strRef>
          </c:cat>
          <c:val>
            <c:numRef>
              <c:f>Sheet1!$C$22:$C$26</c:f>
              <c:numCache>
                <c:formatCode>_(* #,##0_);_(* \(#,##0\);_(* "-"??_);_(@_)</c:formatCode>
                <c:ptCount val="5"/>
                <c:pt idx="0">
                  <c:v>23.75</c:v>
                </c:pt>
                <c:pt idx="1">
                  <c:v>181.25</c:v>
                </c:pt>
                <c:pt idx="2">
                  <c:v>73</c:v>
                </c:pt>
                <c:pt idx="3">
                  <c:v>28.75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0.01758</cdr:x>
      <cdr:y>0.85526</cdr:y>
    </cdr:from>
    <cdr:to>
      <cdr:x>0.28125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4953000"/>
          <a:ext cx="2286000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Endpoint</a:t>
          </a:r>
          <a:r>
            <a:rPr lang="en-US" sz="1400" baseline="0" dirty="0" smtClean="0"/>
            <a:t> </a:t>
          </a:r>
          <a:r>
            <a:rPr lang="en-US" sz="1400" baseline="0" dirty="0"/>
            <a:t>and storage media </a:t>
          </a:r>
          <a:r>
            <a:rPr lang="en-US" sz="1400" baseline="0" dirty="0" smtClean="0"/>
            <a:t>Controls:</a:t>
          </a:r>
          <a:r>
            <a:rPr lang="en-US" sz="1400" dirty="0"/>
            <a:t> </a:t>
          </a:r>
          <a:r>
            <a:rPr lang="en-US" sz="1400" dirty="0" smtClean="0"/>
            <a:t>Encrypt</a:t>
          </a:r>
          <a:r>
            <a:rPr lang="en-US" sz="1400" baseline="0" dirty="0" smtClean="0"/>
            <a:t>ion</a:t>
          </a:r>
          <a:r>
            <a:rPr lang="en-US" sz="1400" baseline="0" dirty="0"/>
            <a:t>, allow only streaming access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0.63965</cdr:x>
      <cdr:y>0.30263</cdr:y>
    </cdr:from>
    <cdr:to>
      <cdr:x>1</cdr:x>
      <cdr:y>0.40063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545661" y="1752600"/>
          <a:ext cx="3124175" cy="5675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aseline="0" dirty="0" smtClean="0"/>
            <a:t>Code review, Patching</a:t>
          </a:r>
          <a:r>
            <a:rPr lang="en-US" sz="1400" baseline="0" dirty="0"/>
            <a:t>, penetration </a:t>
          </a:r>
          <a:r>
            <a:rPr lang="en-US" sz="1400" baseline="0" dirty="0" smtClean="0"/>
            <a:t>testing, IDS </a:t>
          </a:r>
          <a:r>
            <a:rPr lang="en-US" sz="1400" baseline="0" dirty="0"/>
            <a:t>etc.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0.69434</cdr:x>
      <cdr:y>0.71936</cdr:y>
    </cdr:from>
    <cdr:to>
      <cdr:x>0.99562</cdr:x>
      <cdr:y>0.79527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19800" y="3962400"/>
          <a:ext cx="2612048" cy="418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Human resource controls:  Education, Employee satisfaction</a:t>
          </a:r>
        </a:p>
      </cdr:txBody>
    </cdr:sp>
  </cdr:relSizeAnchor>
  <cdr:relSizeAnchor xmlns:cdr="http://schemas.openxmlformats.org/drawingml/2006/chartDrawing">
    <cdr:from>
      <cdr:x>0.63281</cdr:x>
      <cdr:y>0.35968</cdr:y>
    </cdr:from>
    <cdr:to>
      <cdr:x>0.65039</cdr:x>
      <cdr:y>0.37351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>
          <a:off x="5486400" y="1981200"/>
          <a:ext cx="152400" cy="762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0.66797</cdr:x>
      <cdr:y>0.72368</cdr:y>
    </cdr:from>
    <cdr:to>
      <cdr:x>0.70313</cdr:x>
      <cdr:y>0.74703</cdr:y>
    </cdr:to>
    <cdr:cxnSp macro="">
      <cdr:nvCxnSpPr>
        <cdr:cNvPr id="10" name="Straight Arrow Connector 9"/>
        <cdr:cNvCxnSpPr/>
      </cdr:nvCxnSpPr>
      <cdr:spPr>
        <a:xfrm xmlns:a="http://schemas.openxmlformats.org/drawingml/2006/main" flipH="1" flipV="1">
          <a:off x="5791200" y="4191000"/>
          <a:ext cx="304800" cy="1351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0.26622</cdr:x>
      <cdr:y>0.82895</cdr:y>
    </cdr:from>
    <cdr:to>
      <cdr:x>0.31641</cdr:x>
      <cdr:y>0.88699</cdr:y>
    </cdr:to>
    <cdr:cxnSp macro="">
      <cdr:nvCxnSpPr>
        <cdr:cNvPr id="16" name="Straight Arrow Connector 15"/>
        <cdr:cNvCxnSpPr/>
      </cdr:nvCxnSpPr>
      <cdr:spPr>
        <a:xfrm xmlns:a="http://schemas.openxmlformats.org/drawingml/2006/main" flipV="1">
          <a:off x="2308041" y="4800600"/>
          <a:ext cx="435159" cy="3361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0.27246</cdr:x>
      <cdr:y>0.89474</cdr:y>
    </cdr:from>
    <cdr:to>
      <cdr:x>0.41309</cdr:x>
      <cdr:y>0.90789</cdr:y>
    </cdr:to>
    <cdr:cxnSp macro="">
      <cdr:nvCxnSpPr>
        <cdr:cNvPr id="22" name="Straight Arrow Connector 21"/>
        <cdr:cNvCxnSpPr/>
      </cdr:nvCxnSpPr>
      <cdr:spPr>
        <a:xfrm xmlns:a="http://schemas.openxmlformats.org/drawingml/2006/main">
          <a:off x="2362200" y="5181600"/>
          <a:ext cx="1219200" cy="762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300"/>
            </a:lvl1pPr>
          </a:lstStyle>
          <a:p>
            <a:fld id="{2E392367-7C03-4283-85E5-D2EB53E8BB7E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300"/>
            </a:lvl1pPr>
          </a:lstStyle>
          <a:p>
            <a:fld id="{86BA367E-B6CD-4599-B828-6E374D2588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7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300"/>
            </a:lvl1pPr>
          </a:lstStyle>
          <a:p>
            <a:fld id="{F8C379C9-851C-4969-B2AD-505FDFDBA811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8" tIns="46639" rIns="93278" bIns="466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300"/>
            </a:lvl1pPr>
          </a:lstStyle>
          <a:p>
            <a:fld id="{0F80DF55-4EAC-445C-8EA9-182C8B7930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8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DF55-4EAC-445C-8EA9-182C8B7930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9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1447800"/>
            <a:ext cx="7427913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F2672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427913" cy="150018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259" y="914400"/>
            <a:ext cx="7543800" cy="5794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2672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259" y="1676400"/>
            <a:ext cx="7543800" cy="449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  <a:lvl2pPr marL="230188" indent="-230188">
              <a:buFont typeface="Arial" pitchFamily="34" charset="0"/>
              <a:buChar char="•"/>
              <a:defRPr>
                <a:solidFill>
                  <a:srgbClr val="1F497D"/>
                </a:solidFill>
              </a:defRPr>
            </a:lvl2pPr>
            <a:lvl3pPr marL="460375" indent="-228600">
              <a:buSzPct val="75000"/>
              <a:buFont typeface="Courier New" pitchFamily="49" charset="0"/>
              <a:buChar char="o"/>
              <a:defRPr>
                <a:solidFill>
                  <a:schemeClr val="tx1"/>
                </a:solidFill>
              </a:defRPr>
            </a:lvl3pPr>
            <a:lvl4pPr marL="684213" indent="-228600">
              <a:defRPr/>
            </a:lvl4pPr>
            <a:lvl5pPr marL="9144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696200" cy="579438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2672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230188" indent="-230188">
              <a:buFont typeface="Arial" pitchFamily="34" charset="0"/>
              <a:buChar char="•"/>
              <a:defRPr sz="1800">
                <a:solidFill>
                  <a:srgbClr val="1F497D"/>
                </a:solidFill>
              </a:defRPr>
            </a:lvl2pPr>
            <a:lvl3pPr marL="460375" indent="-228600">
              <a:buFont typeface="Courier New" pitchFamily="49" charset="0"/>
              <a:buChar char="o"/>
              <a:defRPr sz="1600">
                <a:solidFill>
                  <a:schemeClr val="tx1"/>
                </a:solidFill>
              </a:defRPr>
            </a:lvl3pPr>
            <a:lvl4pPr marL="684213" indent="-228600">
              <a:defRPr sz="1400"/>
            </a:lvl4pPr>
            <a:lvl5pPr marL="914400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800600" y="1600200"/>
            <a:ext cx="3810000" cy="4525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  <a:lvl2pPr marL="230188" indent="-230188">
              <a:buFont typeface="Arial" pitchFamily="34" charset="0"/>
              <a:buChar char="•"/>
              <a:defRPr sz="1800">
                <a:solidFill>
                  <a:srgbClr val="1F497D"/>
                </a:solidFill>
              </a:defRPr>
            </a:lvl2pPr>
            <a:lvl3pPr marL="460375" indent="-228600">
              <a:buFont typeface="Courier New" pitchFamily="49" charset="0"/>
              <a:buChar char="o"/>
              <a:defRPr sz="1600">
                <a:solidFill>
                  <a:schemeClr val="tx1"/>
                </a:solidFill>
              </a:defRPr>
            </a:lvl3pPr>
            <a:lvl4pPr marL="684213" indent="-228600">
              <a:defRPr sz="1400"/>
            </a:lvl4pPr>
            <a:lvl5pPr marL="914400" indent="-2286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228600"/>
            <a:ext cx="8686800" cy="55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781800" y="228600"/>
            <a:ext cx="1828800" cy="71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" y="6248400"/>
            <a:ext cx="1955800" cy="419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0400" y="6248400"/>
            <a:ext cx="20193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9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lang="en-US" sz="32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lang="en-US" sz="24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lang="en-US" sz="20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lang="en-US" sz="20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619046" y="1447800"/>
            <a:ext cx="7772400" cy="34290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0" dirty="0" smtClean="0"/>
              <a:t>information security and </a:t>
            </a:r>
            <a:br>
              <a:rPr lang="en-US" sz="4000" b="0" dirty="0" smtClean="0"/>
            </a:br>
            <a:r>
              <a:rPr lang="en-US" sz="4000" b="0" dirty="0" smtClean="0"/>
              <a:t>compliance case study:</a:t>
            </a:r>
            <a:br>
              <a:rPr lang="en-US" sz="4000" b="0" dirty="0" smtClean="0"/>
            </a:br>
            <a:r>
              <a:rPr lang="en-US" sz="2800" b="0" dirty="0" smtClean="0">
                <a:solidFill>
                  <a:schemeClr val="bg1">
                    <a:lumMod val="50000"/>
                  </a:schemeClr>
                </a:solidFill>
              </a:rPr>
              <a:t>managing</a:t>
            </a:r>
            <a:r>
              <a:rPr lang="en-US" sz="4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bg1">
                    <a:lumMod val="50000"/>
                  </a:schemeClr>
                </a:solidFill>
              </a:rPr>
              <a:t>issues</a:t>
            </a:r>
            <a:r>
              <a:rPr lang="en-US" sz="40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2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000" b="0" dirty="0" smtClean="0">
                <a:solidFill>
                  <a:schemeClr val="bg1">
                    <a:lumMod val="50000"/>
                  </a:schemeClr>
                </a:solidFill>
              </a:rPr>
              <a:t>arising from </a:t>
            </a:r>
            <a:r>
              <a:rPr lang="en-US" sz="32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32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b="0" dirty="0" smtClean="0">
                <a:solidFill>
                  <a:schemeClr val="bg1">
                    <a:lumMod val="50000"/>
                  </a:schemeClr>
                </a:solidFill>
              </a:rPr>
              <a:t>DEVICE PROLIFERATION and adoption of “BRING your own device” policies in </a:t>
            </a:r>
            <a:r>
              <a:rPr lang="en-US" sz="2800" b="0" dirty="0" err="1" smtClean="0">
                <a:solidFill>
                  <a:schemeClr val="bg1">
                    <a:lumMod val="50000"/>
                  </a:schemeClr>
                </a:solidFill>
              </a:rPr>
              <a:t>Smb</a:t>
            </a:r>
            <a:r>
              <a:rPr lang="en-US" sz="2800" b="0" dirty="0" smtClean="0">
                <a:solidFill>
                  <a:schemeClr val="bg1">
                    <a:lumMod val="50000"/>
                  </a:schemeClr>
                </a:solidFill>
              </a:rPr>
              <a:t> Non-profits</a:t>
            </a:r>
            <a:endParaRPr lang="en-US" sz="2800" b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+mj-lt"/>
            </a:pPr>
            <a:r>
              <a:rPr lang="en-US" sz="2400" dirty="0" smtClean="0"/>
              <a:t>Small to Mid Sized Non-Profits have a particularly big problem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Often have sensitive information 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000" dirty="0" smtClean="0"/>
              <a:t>Donor lists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000" dirty="0" smtClean="0"/>
              <a:t>Client information subject to HIPAA controls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000" dirty="0" smtClean="0"/>
              <a:t>Client information subject to California Privacy Act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Cost considerations prohibit providing a dedicated company phone / tablet.  Users are encouraged to use personal devices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Cultural norms limit ability of IT to enforce policy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Budget and lack of scale exacerbate issues of having a heterogeneous set of devices</a:t>
            </a:r>
          </a:p>
        </p:txBody>
      </p:sp>
    </p:spTree>
    <p:extLst>
      <p:ext uri="{BB962C8B-B14F-4D97-AF65-F5344CB8AC3E}">
        <p14:creationId xmlns:p14="http://schemas.microsoft.com/office/powerpoint/2010/main" val="148337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543800" cy="579438"/>
          </a:xfrm>
        </p:spPr>
        <p:txBody>
          <a:bodyPr/>
          <a:lstStyle/>
          <a:p>
            <a:r>
              <a:rPr lang="en-US" dirty="0" smtClean="0"/>
              <a:t>Don’t do this!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39378"/>
            <a:ext cx="8300430" cy="445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399"/>
            <a:ext cx="8229599" cy="685801"/>
          </a:xfrm>
        </p:spPr>
        <p:txBody>
          <a:bodyPr/>
          <a:lstStyle/>
          <a:p>
            <a:r>
              <a:rPr lang="en-US" sz="2400" dirty="0" smtClean="0"/>
              <a:t>Recruit allies who can drive adoption of security best practices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259" y="1676401"/>
            <a:ext cx="7543800" cy="43270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CPA’s (auditors) </a:t>
            </a:r>
          </a:p>
          <a:p>
            <a:pPr marL="687388" lvl="1" indent="-457200"/>
            <a:r>
              <a:rPr lang="en-US" sz="2000" dirty="0" smtClean="0"/>
              <a:t>Homogeneity eases HIPAA or SSAE 16 compliance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Legal Counsel </a:t>
            </a:r>
          </a:p>
          <a:p>
            <a:pPr marL="687388" lvl="1" indent="-457200"/>
            <a:r>
              <a:rPr lang="en-US" sz="2000" dirty="0" smtClean="0"/>
              <a:t>Inadequate data protection practices increase legal liability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Insurance Brokers</a:t>
            </a:r>
          </a:p>
          <a:p>
            <a:pPr marL="687388" lvl="1" indent="-457200"/>
            <a:r>
              <a:rPr lang="en-US" sz="2000" dirty="0" smtClean="0"/>
              <a:t>Inability to attest to certain controls will increase insurance costs or make coverage unavailable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IT Consultants</a:t>
            </a:r>
          </a:p>
          <a:p>
            <a:pPr marL="687388" lvl="1" indent="-457200"/>
            <a:r>
              <a:rPr lang="en-US" sz="2000" dirty="0" smtClean="0"/>
              <a:t>Confirm for management the challenges and costs of supporting multiple platforms</a:t>
            </a:r>
          </a:p>
          <a:p>
            <a:pPr marL="687388" lvl="1" indent="-457200"/>
            <a:r>
              <a:rPr lang="en-US" sz="2000" dirty="0" smtClean="0"/>
              <a:t>Help identify and the best tools to manage various platforms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67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+mj-lt"/>
            </a:pPr>
            <a:r>
              <a:rPr lang="en-US" sz="3200" dirty="0" smtClean="0"/>
              <a:t>Manage Risks Holistically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259" y="1493838"/>
            <a:ext cx="7543800" cy="4754562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Educate top management </a:t>
            </a:r>
          </a:p>
          <a:p>
            <a:pPr marL="573088" lvl="1" indent="-342900">
              <a:spcBef>
                <a:spcPts val="0"/>
              </a:spcBef>
            </a:pPr>
            <a:r>
              <a:rPr lang="en-US" sz="1800" dirty="0" smtClean="0"/>
              <a:t>Get sign-off on </a:t>
            </a:r>
            <a:r>
              <a:rPr lang="en-US" sz="1800" dirty="0"/>
              <a:t>a risk based security and privacy policy</a:t>
            </a:r>
            <a:r>
              <a:rPr lang="en-US" sz="1800" dirty="0" smtClean="0"/>
              <a:t>.</a:t>
            </a:r>
          </a:p>
          <a:p>
            <a:pPr marL="573088" lvl="1" indent="-342900">
              <a:spcBef>
                <a:spcPts val="0"/>
              </a:spcBef>
            </a:pPr>
            <a:r>
              <a:rPr lang="en-US" sz="1800" dirty="0" smtClean="0"/>
              <a:t>Budget for tools to support new devices</a:t>
            </a:r>
            <a:endParaRPr lang="en-US" sz="18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Control risks of user ignorance or anger at the firm </a:t>
            </a:r>
            <a:endParaRPr lang="en-US" sz="2400" dirty="0"/>
          </a:p>
          <a:p>
            <a:pPr marL="573088" lvl="1" indent="-342900">
              <a:spcBef>
                <a:spcPts val="0"/>
              </a:spcBef>
            </a:pPr>
            <a:r>
              <a:rPr lang="en-US" sz="1800" dirty="0"/>
              <a:t>Educate employees on legal and ethical requirements for protecting sensitive data</a:t>
            </a:r>
          </a:p>
          <a:p>
            <a:pPr marL="573088" lvl="1" indent="-342900">
              <a:spcBef>
                <a:spcPts val="0"/>
              </a:spcBef>
            </a:pPr>
            <a:r>
              <a:rPr lang="en-US" sz="1800" dirty="0" smtClean="0"/>
              <a:t>Encourage good human resource practices to improve employee satisfaction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Security </a:t>
            </a:r>
            <a:r>
              <a:rPr lang="en-US" sz="2400" dirty="0" smtClean="0"/>
              <a:t>requirements</a:t>
            </a:r>
            <a:endParaRPr lang="en-US" sz="2400" dirty="0"/>
          </a:p>
          <a:p>
            <a:pPr marL="573088" lvl="1" indent="-342900">
              <a:spcBef>
                <a:spcPts val="0"/>
              </a:spcBef>
            </a:pPr>
            <a:r>
              <a:rPr lang="en-US" sz="1800" dirty="0"/>
              <a:t>Restrict data storage to only those devices that can be physically secured or affirmatively encrypted</a:t>
            </a:r>
          </a:p>
          <a:p>
            <a:pPr marL="573088" lvl="1" indent="-342900">
              <a:spcBef>
                <a:spcPts val="0"/>
              </a:spcBef>
            </a:pPr>
            <a:r>
              <a:rPr lang="en-US" sz="1800" dirty="0"/>
              <a:t>Restrict uncontrolled devices to streaming only access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Reduce Legal Liability </a:t>
            </a:r>
          </a:p>
          <a:p>
            <a:pPr marL="573088" lvl="1" indent="-342900">
              <a:spcBef>
                <a:spcPts val="0"/>
              </a:spcBef>
            </a:pPr>
            <a:r>
              <a:rPr lang="en-US" sz="1800" dirty="0" smtClean="0"/>
              <a:t>Get audited for HIPAA or SSAE 16 compliance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Buy Insurance</a:t>
            </a:r>
          </a:p>
        </p:txBody>
      </p:sp>
    </p:spTree>
    <p:extLst>
      <p:ext uri="{BB962C8B-B14F-4D97-AF65-F5344CB8AC3E}">
        <p14:creationId xmlns:p14="http://schemas.microsoft.com/office/powerpoint/2010/main" val="18729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leads to Supportability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Pushing back against having to support a new device is </a:t>
            </a:r>
            <a:r>
              <a:rPr lang="en-US" sz="2800" dirty="0" smtClean="0"/>
              <a:t>often a </a:t>
            </a:r>
            <a:r>
              <a:rPr lang="en-US" sz="2800" dirty="0"/>
              <a:t>problem IT has to face alone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Security </a:t>
            </a:r>
            <a:r>
              <a:rPr lang="en-US" sz="2800" dirty="0"/>
              <a:t>of company and customer data </a:t>
            </a:r>
            <a:r>
              <a:rPr lang="en-US" sz="2800" dirty="0" smtClean="0"/>
              <a:t>should be an organization wide issue everyone can get behind.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By ensuring that everyone is on-board with security you will have the buy-in you need to restrict access to a supportable environment.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785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Some MDM Solutions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Exchange ActiveSync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Citrix </a:t>
            </a:r>
            <a:r>
              <a:rPr lang="en-US" dirty="0" err="1" smtClean="0"/>
              <a:t>XenMobile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AirWatch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Mobile Iron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Meraki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52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Mobile Iron has caveats and limitations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One-size-fits-all device management is not practical. Fractured set of device policies is required for implementation in heterogeneous environments.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Problem is even more obvious if you wish to extend product beyond phones/tablets. OS X support is very limited.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Implementation, scoping , and application of device security policies is not intuitive. Administrator, support staff,  and end user training/retraining is required.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General “out of compliance” notifications are vague. Advanced administrator knowledge of product is required to interpret findings and act on potential security risks.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Support response time is slow. Update are released infrequently even in response to acknowledged problems with product.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02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926659" cy="579438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+mj-lt"/>
            </a:pPr>
            <a:r>
              <a:rPr lang="en-US" sz="2800" dirty="0" smtClean="0"/>
              <a:t>Device Proliferation Complicates Security and Privacy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543800" cy="4495800"/>
          </a:xfrm>
        </p:spPr>
        <p:txBody>
          <a:bodyPr/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Tools for unified security management aren’t adequate to enforce the following.  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Encryption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Password policy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Inactivity timeout and screen lock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Users mix personal and sensitive company data on the same device complicating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Legal discovery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Remote wipe 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Ability to attest to a known security state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Font typeface="+mj-lt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48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7543800" cy="533400"/>
          </a:xfrm>
        </p:spPr>
        <p:txBody>
          <a:bodyPr/>
          <a:lstStyle/>
          <a:p>
            <a:r>
              <a:rPr lang="en-US" sz="3600" dirty="0" err="1" smtClean="0"/>
              <a:t>A“bad</a:t>
            </a:r>
            <a:r>
              <a:rPr lang="en-US" sz="3600" dirty="0" smtClean="0"/>
              <a:t> day” looks like…..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43800" cy="4724400"/>
          </a:xfrm>
        </p:spPr>
        <p:txBody>
          <a:bodyPr/>
          <a:lstStyle/>
          <a:p>
            <a:r>
              <a:rPr lang="en-US" sz="1800" dirty="0" smtClean="0"/>
              <a:t>A personal MacBook with company e-mail containing sensitive data (donor list / patient information) is lost.  A disgruntled employee reports this to: your Board / the Department of Health and Human Services / the San Francisco Business Times.  Upon investigation it is discovered: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There was no policy prohibiting e-mail on unmanaged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Your helpdesk set up e-mail on the device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The device was not password protected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device was not encrypted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The device can not be remotely erased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IT had never informed management of the risks of allowing e-mail to synchronize to </a:t>
            </a:r>
            <a:r>
              <a:rPr lang="en-US" sz="1800" dirty="0" smtClean="0"/>
              <a:t>unmanaged devices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Your organization is now publically on the wall </a:t>
            </a:r>
            <a:r>
              <a:rPr lang="en-US" sz="1800" dirty="0"/>
              <a:t>of shame at </a:t>
            </a:r>
            <a:endParaRPr lang="en-US" sz="1800" dirty="0" smtClean="0"/>
          </a:p>
          <a:p>
            <a:pPr marL="687388" lvl="1" indent="-457200"/>
            <a:r>
              <a:rPr lang="en-US" sz="1400" dirty="0" smtClean="0"/>
              <a:t>Privacyrights.org</a:t>
            </a:r>
          </a:p>
          <a:p>
            <a:pPr marL="687388" lvl="1" indent="-457200"/>
            <a:r>
              <a:rPr lang="en-US" sz="1400" dirty="0" smtClean="0"/>
              <a:t>The Department of Health and Human Services</a:t>
            </a:r>
          </a:p>
          <a:p>
            <a:pPr marL="687388" lvl="1" indent="-457200"/>
            <a:r>
              <a:rPr lang="en-US" sz="1400" dirty="0" smtClean="0"/>
              <a:t>The Office of the California Attorney General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019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895600"/>
            <a:ext cx="182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YOU</a:t>
            </a:r>
            <a:endParaRPr lang="en-US" sz="6600" b="1" dirty="0"/>
          </a:p>
        </p:txBody>
      </p:sp>
      <p:sp>
        <p:nvSpPr>
          <p:cNvPr id="8" name="Right Arrow 7"/>
          <p:cNvSpPr/>
          <p:nvPr/>
        </p:nvSpPr>
        <p:spPr>
          <a:xfrm>
            <a:off x="2895600" y="3220998"/>
            <a:ext cx="1219200" cy="457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30021"/>
            <a:ext cx="2667000" cy="3224283"/>
          </a:xfrm>
        </p:spPr>
      </p:pic>
    </p:spTree>
    <p:extLst>
      <p:ext uri="{BB962C8B-B14F-4D97-AF65-F5344CB8AC3E}">
        <p14:creationId xmlns:p14="http://schemas.microsoft.com/office/powerpoint/2010/main" val="34327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Font typeface="+mj-lt"/>
            </a:pPr>
            <a:r>
              <a:rPr lang="en-US" sz="4000" dirty="0" smtClean="0"/>
              <a:t>The risk of an incident is very real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Target</a:t>
            </a:r>
            <a:endParaRPr lang="en-US" dirty="0" smtClean="0"/>
          </a:p>
          <a:p>
            <a:pPr marL="573088" lvl="1" indent="-342900" fontAlgn="base"/>
            <a:r>
              <a:rPr lang="en-US" sz="2400" dirty="0"/>
              <a:t>L</a:t>
            </a:r>
            <a:r>
              <a:rPr lang="en-US" sz="2400" dirty="0" smtClean="0"/>
              <a:t>oss of nearly 110M customer’s payments cards</a:t>
            </a:r>
            <a:endParaRPr lang="en-US" sz="2400" dirty="0"/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Home Depot</a:t>
            </a:r>
            <a:endParaRPr lang="en-US" dirty="0" smtClean="0"/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56M customer’s payments cards compromised</a:t>
            </a: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Anthem Health Insurance</a:t>
            </a:r>
            <a:endParaRPr lang="en-US" sz="2800" dirty="0" smtClean="0"/>
          </a:p>
          <a:p>
            <a:pPr marL="687388" lvl="1" indent="-457200">
              <a:spcBef>
                <a:spcPts val="0"/>
              </a:spcBef>
            </a:pPr>
            <a:r>
              <a:rPr lang="en-US" sz="2400" dirty="0" smtClean="0"/>
              <a:t>Cyber-attack resulting in exposure of over 80M people’s health and SS </a:t>
            </a:r>
            <a:r>
              <a:rPr lang="en-US" sz="2400" dirty="0" err="1" smtClean="0"/>
              <a:t>infomation</a:t>
            </a: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Thousands of other examples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/>
              <a:t>http://</a:t>
            </a:r>
            <a:r>
              <a:rPr lang="en-US" sz="2400" dirty="0" smtClean="0"/>
              <a:t>www.privacyrights.org/data-breach</a:t>
            </a:r>
          </a:p>
          <a:p>
            <a:pPr marL="687388" lvl="1" indent="-457200">
              <a:spcBef>
                <a:spcPts val="0"/>
              </a:spcBef>
            </a:pPr>
            <a:r>
              <a:rPr lang="en-US" sz="2400" dirty="0"/>
              <a:t>http://oag.ca.gov/ecrime/databreach/list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687388" lvl="1" indent="-457200">
              <a:spcBef>
                <a:spcPts val="0"/>
              </a:spcBef>
            </a:pPr>
            <a:endParaRPr lang="en-US" sz="2400" dirty="0" smtClean="0"/>
          </a:p>
          <a:p>
            <a:pPr marL="457200" indent="-457200">
              <a:spcBef>
                <a:spcPts val="0"/>
              </a:spcBef>
            </a:pPr>
            <a:endParaRPr lang="en-US" sz="28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spcBef>
                <a:spcPts val="0"/>
              </a:spcBef>
            </a:pPr>
            <a:endParaRPr lang="en-US" sz="2800" dirty="0" smtClean="0"/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00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259" y="838200"/>
            <a:ext cx="7543800" cy="1066800"/>
          </a:xfrm>
        </p:spPr>
        <p:txBody>
          <a:bodyPr/>
          <a:lstStyle/>
          <a:p>
            <a:r>
              <a:rPr lang="en-US" sz="3200" dirty="0" smtClean="0"/>
              <a:t>Legal Mandates to disclose increase the consequences of a </a:t>
            </a:r>
            <a:r>
              <a:rPr lang="en-US" sz="3200" dirty="0"/>
              <a:t>privacy </a:t>
            </a:r>
            <a:r>
              <a:rPr lang="en-US" sz="3200" dirty="0" smtClean="0"/>
              <a:t>breach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519" y="2057400"/>
            <a:ext cx="7543800" cy="44958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Department of Health and Human Services HITECH </a:t>
            </a:r>
          </a:p>
          <a:p>
            <a:pPr marL="687388" lvl="1" indent="-457200"/>
            <a:r>
              <a:rPr lang="en-US" sz="2000" dirty="0" smtClean="0"/>
              <a:t>Health Information Technology (HITECH) Act section 13402</a:t>
            </a:r>
          </a:p>
          <a:p>
            <a:pPr marL="687388" lvl="1" indent="-457200"/>
            <a:r>
              <a:rPr lang="en-US" sz="2000" dirty="0" smtClean="0"/>
              <a:t>HIPAA covered entities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Federal Trade Commission</a:t>
            </a:r>
          </a:p>
          <a:p>
            <a:pPr marL="687388" lvl="1" indent="-457200"/>
            <a:r>
              <a:rPr lang="en-US" sz="2000" dirty="0" smtClean="0"/>
              <a:t>FTC </a:t>
            </a:r>
            <a:r>
              <a:rPr lang="en-US" sz="2000" dirty="0"/>
              <a:t>16 C.F.R. Part 318: Health Breach </a:t>
            </a:r>
            <a:r>
              <a:rPr lang="en-US" sz="2000" dirty="0" smtClean="0"/>
              <a:t>Notification Rule</a:t>
            </a:r>
          </a:p>
          <a:p>
            <a:pPr marL="687388" lvl="1" indent="-457200"/>
            <a:r>
              <a:rPr lang="en-US" sz="2000" dirty="0" smtClean="0"/>
              <a:t>Health </a:t>
            </a:r>
            <a:r>
              <a:rPr lang="en-US" sz="2000" dirty="0"/>
              <a:t>I</a:t>
            </a:r>
            <a:r>
              <a:rPr lang="en-US" sz="2000" dirty="0" smtClean="0"/>
              <a:t>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California Privacy </a:t>
            </a:r>
            <a:r>
              <a:rPr lang="en-US" sz="2400" dirty="0" smtClean="0"/>
              <a:t>Act:  </a:t>
            </a:r>
          </a:p>
          <a:p>
            <a:pPr marL="687388" lvl="1" indent="-457200"/>
            <a:r>
              <a:rPr lang="en-US" sz="2000" dirty="0" smtClean="0"/>
              <a:t>Civil Code 1798.80-1798.84 </a:t>
            </a:r>
          </a:p>
          <a:p>
            <a:pPr marL="687388" lvl="1" indent="-457200"/>
            <a:r>
              <a:rPr lang="en-US" sz="2000" dirty="0" smtClean="0"/>
              <a:t>Broad variety of personal information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5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California Privacy Act covers a very broad range of personal information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259" y="1828800"/>
            <a:ext cx="7543800" cy="441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Name, Signature, physical characteristics or 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Social security number, passport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Driver's license or state identification card number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Address, telephone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Insurance policy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Education, employment, employment history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Bank account number, credit card number, debit card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Any other financial 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Any other medical information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Any other health insurance information</a:t>
            </a:r>
          </a:p>
          <a:p>
            <a:r>
              <a:rPr lang="en-US" sz="1800" dirty="0" smtClean="0">
                <a:solidFill>
                  <a:schemeClr val="accent1"/>
                </a:solidFill>
              </a:rPr>
              <a:t>Does not include publicly available information that is lawfully made available to the general public from federal, state, or local government records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14582"/>
              </p:ext>
            </p:extLst>
          </p:nvPr>
        </p:nvGraphicFramePr>
        <p:xfrm>
          <a:off x="152400" y="685800"/>
          <a:ext cx="8669836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667000" y="6477000"/>
            <a:ext cx="5410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Source:  http</a:t>
            </a:r>
            <a:r>
              <a:rPr lang="en-US" sz="900" dirty="0"/>
              <a:t>://www.hhs.gov/ocr/privacy/hipaa/administrative/breachnotificationrule/breachtool.html</a:t>
            </a:r>
          </a:p>
        </p:txBody>
      </p:sp>
    </p:spTree>
    <p:extLst>
      <p:ext uri="{BB962C8B-B14F-4D97-AF65-F5344CB8AC3E}">
        <p14:creationId xmlns:p14="http://schemas.microsoft.com/office/powerpoint/2010/main" val="19093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93033"/>
              </p:ext>
            </p:extLst>
          </p:nvPr>
        </p:nvGraphicFramePr>
        <p:xfrm>
          <a:off x="152400" y="5562600"/>
          <a:ext cx="43434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3"/>
                <a:gridCol w="4071937"/>
              </a:tblGrid>
              <a:tr h="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Endpoints, encrypt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= Servers and Backups, locate in data centers</a:t>
                      </a:r>
                      <a:endParaRPr lang="en-US" sz="1600" b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68041"/>
              </p:ext>
            </p:extLst>
          </p:nvPr>
        </p:nvGraphicFramePr>
        <p:xfrm>
          <a:off x="237082" y="914399"/>
          <a:ext cx="8669836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47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P - Xantrion P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MP - Xantrion PP Template2" id="{601AA2C2-9918-40A9-A9DD-CF0428882B71}" vid="{8C38EE79-2B45-4913-99F2-0CFB37864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TMP - Xantrion PP Template</Template>
  <TotalTime>1125</TotalTime>
  <Words>881</Words>
  <Application>Microsoft Office PowerPoint</Application>
  <PresentationFormat>On-screen Show (4:3)</PresentationFormat>
  <Paragraphs>123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TMP - Xantrion PP Template</vt:lpstr>
      <vt:lpstr>information security and  compliance case study: managing issues  arising from  DEVICE PROLIFERATION and adoption of “BRING your own device” policies in Smb Non-profits</vt:lpstr>
      <vt:lpstr>Device Proliferation Complicates Security and Privacy</vt:lpstr>
      <vt:lpstr>A“bad day” looks like…..</vt:lpstr>
      <vt:lpstr>PowerPoint Presentation</vt:lpstr>
      <vt:lpstr>The risk of an incident is very real</vt:lpstr>
      <vt:lpstr>Legal Mandates to disclose increase the consequences of a privacy breach</vt:lpstr>
      <vt:lpstr>The California Privacy Act covers a very broad range of personal information</vt:lpstr>
      <vt:lpstr>PowerPoint Presentation</vt:lpstr>
      <vt:lpstr>PowerPoint Presentation</vt:lpstr>
      <vt:lpstr>Small to Mid Sized Non-Profits have a particularly big problem</vt:lpstr>
      <vt:lpstr>Don’t do this!</vt:lpstr>
      <vt:lpstr>Recruit allies who can drive adoption of security best practices</vt:lpstr>
      <vt:lpstr>Manage Risks Holistically</vt:lpstr>
      <vt:lpstr>Security leads to Supportability </vt:lpstr>
      <vt:lpstr>Appendix</vt:lpstr>
      <vt:lpstr>Some MDM Solutions</vt:lpstr>
      <vt:lpstr>Mobile Iron has caveats and limitations</vt:lpstr>
    </vt:vector>
  </TitlesOfParts>
  <Company>Xantrion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NIGHTMARE OF BYOD and DEVICE PROLIFERATION</dc:title>
  <dc:creator>Tom Snyder</dc:creator>
  <cp:lastModifiedBy>Diana Lara</cp:lastModifiedBy>
  <cp:revision>74</cp:revision>
  <cp:lastPrinted>2013-07-25T23:39:01Z</cp:lastPrinted>
  <dcterms:created xsi:type="dcterms:W3CDTF">2013-07-18T16:03:07Z</dcterms:created>
  <dcterms:modified xsi:type="dcterms:W3CDTF">2015-05-14T22:33:25Z</dcterms:modified>
</cp:coreProperties>
</file>